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10691813" cy="7559675"/>
  <p:notesSz cx="9939338" cy="6807200"/>
  <p:defaultTextStyle>
    <a:defPPr>
      <a:defRPr lang="ja-JP"/>
    </a:defPPr>
    <a:lvl1pPr marL="0" algn="l" defTabSz="995370" rtl="0" eaLnBrk="1" latinLnBrk="0" hangingPunct="1">
      <a:defRPr kumimoji="1" sz="1959" kern="1200">
        <a:solidFill>
          <a:schemeClr val="tx1"/>
        </a:solidFill>
        <a:latin typeface="+mn-lt"/>
        <a:ea typeface="+mn-ea"/>
        <a:cs typeface="+mn-cs"/>
      </a:defRPr>
    </a:lvl1pPr>
    <a:lvl2pPr marL="497685" algn="l" defTabSz="995370" rtl="0" eaLnBrk="1" latinLnBrk="0" hangingPunct="1">
      <a:defRPr kumimoji="1" sz="1959" kern="1200">
        <a:solidFill>
          <a:schemeClr val="tx1"/>
        </a:solidFill>
        <a:latin typeface="+mn-lt"/>
        <a:ea typeface="+mn-ea"/>
        <a:cs typeface="+mn-cs"/>
      </a:defRPr>
    </a:lvl2pPr>
    <a:lvl3pPr marL="995370" algn="l" defTabSz="995370" rtl="0" eaLnBrk="1" latinLnBrk="0" hangingPunct="1">
      <a:defRPr kumimoji="1" sz="1959" kern="1200">
        <a:solidFill>
          <a:schemeClr val="tx1"/>
        </a:solidFill>
        <a:latin typeface="+mn-lt"/>
        <a:ea typeface="+mn-ea"/>
        <a:cs typeface="+mn-cs"/>
      </a:defRPr>
    </a:lvl3pPr>
    <a:lvl4pPr marL="1493055" algn="l" defTabSz="995370" rtl="0" eaLnBrk="1" latinLnBrk="0" hangingPunct="1">
      <a:defRPr kumimoji="1" sz="1959" kern="1200">
        <a:solidFill>
          <a:schemeClr val="tx1"/>
        </a:solidFill>
        <a:latin typeface="+mn-lt"/>
        <a:ea typeface="+mn-ea"/>
        <a:cs typeface="+mn-cs"/>
      </a:defRPr>
    </a:lvl4pPr>
    <a:lvl5pPr marL="1990740" algn="l" defTabSz="995370" rtl="0" eaLnBrk="1" latinLnBrk="0" hangingPunct="1">
      <a:defRPr kumimoji="1" sz="1959" kern="1200">
        <a:solidFill>
          <a:schemeClr val="tx1"/>
        </a:solidFill>
        <a:latin typeface="+mn-lt"/>
        <a:ea typeface="+mn-ea"/>
        <a:cs typeface="+mn-cs"/>
      </a:defRPr>
    </a:lvl5pPr>
    <a:lvl6pPr marL="2488425" algn="l" defTabSz="995370" rtl="0" eaLnBrk="1" latinLnBrk="0" hangingPunct="1">
      <a:defRPr kumimoji="1" sz="1959" kern="1200">
        <a:solidFill>
          <a:schemeClr val="tx1"/>
        </a:solidFill>
        <a:latin typeface="+mn-lt"/>
        <a:ea typeface="+mn-ea"/>
        <a:cs typeface="+mn-cs"/>
      </a:defRPr>
    </a:lvl6pPr>
    <a:lvl7pPr marL="2986110" algn="l" defTabSz="995370" rtl="0" eaLnBrk="1" latinLnBrk="0" hangingPunct="1">
      <a:defRPr kumimoji="1" sz="1959" kern="1200">
        <a:solidFill>
          <a:schemeClr val="tx1"/>
        </a:solidFill>
        <a:latin typeface="+mn-lt"/>
        <a:ea typeface="+mn-ea"/>
        <a:cs typeface="+mn-cs"/>
      </a:defRPr>
    </a:lvl7pPr>
    <a:lvl8pPr marL="3483796" algn="l" defTabSz="995370" rtl="0" eaLnBrk="1" latinLnBrk="0" hangingPunct="1">
      <a:defRPr kumimoji="1" sz="1959" kern="1200">
        <a:solidFill>
          <a:schemeClr val="tx1"/>
        </a:solidFill>
        <a:latin typeface="+mn-lt"/>
        <a:ea typeface="+mn-ea"/>
        <a:cs typeface="+mn-cs"/>
      </a:defRPr>
    </a:lvl8pPr>
    <a:lvl9pPr marL="3981481" algn="l" defTabSz="995370" rtl="0" eaLnBrk="1" latinLnBrk="0" hangingPunct="1">
      <a:defRPr kumimoji="1" sz="19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24" autoAdjust="0"/>
  </p:normalViewPr>
  <p:slideViewPr>
    <p:cSldViewPr snapToGrid="0">
      <p:cViewPr varScale="1">
        <p:scale>
          <a:sx n="71" d="100"/>
          <a:sy n="71" d="100"/>
        </p:scale>
        <p:origin x="103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307047" cy="341543"/>
          </a:xfrm>
          <a:prstGeom prst="rect">
            <a:avLst/>
          </a:prstGeom>
        </p:spPr>
        <p:txBody>
          <a:bodyPr vert="horz" lIns="91378" tIns="45688" rIns="91378" bIns="4568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9" y="1"/>
            <a:ext cx="4307047" cy="341543"/>
          </a:xfrm>
          <a:prstGeom prst="rect">
            <a:avLst/>
          </a:prstGeom>
        </p:spPr>
        <p:txBody>
          <a:bodyPr vert="horz" lIns="91378" tIns="45688" rIns="91378" bIns="45688" rtlCol="0"/>
          <a:lstStyle>
            <a:lvl1pPr algn="r">
              <a:defRPr sz="1200"/>
            </a:lvl1pPr>
          </a:lstStyle>
          <a:p>
            <a:fld id="{5528B4BF-DC87-46EB-8F8E-1F795FA932E3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850900"/>
            <a:ext cx="324961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8" tIns="45688" rIns="91378" bIns="4568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6" y="3275966"/>
            <a:ext cx="7951470" cy="2680335"/>
          </a:xfrm>
          <a:prstGeom prst="rect">
            <a:avLst/>
          </a:prstGeom>
        </p:spPr>
        <p:txBody>
          <a:bodyPr vert="horz" lIns="91378" tIns="45688" rIns="91378" bIns="4568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6465659"/>
            <a:ext cx="4307047" cy="341542"/>
          </a:xfrm>
          <a:prstGeom prst="rect">
            <a:avLst/>
          </a:prstGeom>
        </p:spPr>
        <p:txBody>
          <a:bodyPr vert="horz" lIns="91378" tIns="45688" rIns="91378" bIns="4568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9" y="6465659"/>
            <a:ext cx="4307047" cy="341542"/>
          </a:xfrm>
          <a:prstGeom prst="rect">
            <a:avLst/>
          </a:prstGeom>
        </p:spPr>
        <p:txBody>
          <a:bodyPr vert="horz" lIns="91378" tIns="45688" rIns="91378" bIns="45688" rtlCol="0" anchor="b"/>
          <a:lstStyle>
            <a:lvl1pPr algn="r">
              <a:defRPr sz="1200"/>
            </a:lvl1pPr>
          </a:lstStyle>
          <a:p>
            <a:fld id="{D9A79333-01EC-4F98-9469-50E2BA37D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94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370" rtl="0" eaLnBrk="1" latinLnBrk="0" hangingPunct="1">
      <a:defRPr kumimoji="1" sz="1307" kern="1200">
        <a:solidFill>
          <a:schemeClr val="tx1"/>
        </a:solidFill>
        <a:latin typeface="+mn-lt"/>
        <a:ea typeface="+mn-ea"/>
        <a:cs typeface="+mn-cs"/>
      </a:defRPr>
    </a:lvl1pPr>
    <a:lvl2pPr marL="497685" algn="l" defTabSz="995370" rtl="0" eaLnBrk="1" latinLnBrk="0" hangingPunct="1">
      <a:defRPr kumimoji="1" sz="1307" kern="1200">
        <a:solidFill>
          <a:schemeClr val="tx1"/>
        </a:solidFill>
        <a:latin typeface="+mn-lt"/>
        <a:ea typeface="+mn-ea"/>
        <a:cs typeface="+mn-cs"/>
      </a:defRPr>
    </a:lvl2pPr>
    <a:lvl3pPr marL="995370" algn="l" defTabSz="995370" rtl="0" eaLnBrk="1" latinLnBrk="0" hangingPunct="1">
      <a:defRPr kumimoji="1" sz="1307" kern="1200">
        <a:solidFill>
          <a:schemeClr val="tx1"/>
        </a:solidFill>
        <a:latin typeface="+mn-lt"/>
        <a:ea typeface="+mn-ea"/>
        <a:cs typeface="+mn-cs"/>
      </a:defRPr>
    </a:lvl3pPr>
    <a:lvl4pPr marL="1493055" algn="l" defTabSz="995370" rtl="0" eaLnBrk="1" latinLnBrk="0" hangingPunct="1">
      <a:defRPr kumimoji="1" sz="1307" kern="1200">
        <a:solidFill>
          <a:schemeClr val="tx1"/>
        </a:solidFill>
        <a:latin typeface="+mn-lt"/>
        <a:ea typeface="+mn-ea"/>
        <a:cs typeface="+mn-cs"/>
      </a:defRPr>
    </a:lvl4pPr>
    <a:lvl5pPr marL="1990740" algn="l" defTabSz="995370" rtl="0" eaLnBrk="1" latinLnBrk="0" hangingPunct="1">
      <a:defRPr kumimoji="1" sz="1307" kern="1200">
        <a:solidFill>
          <a:schemeClr val="tx1"/>
        </a:solidFill>
        <a:latin typeface="+mn-lt"/>
        <a:ea typeface="+mn-ea"/>
        <a:cs typeface="+mn-cs"/>
      </a:defRPr>
    </a:lvl5pPr>
    <a:lvl6pPr marL="2488425" algn="l" defTabSz="995370" rtl="0" eaLnBrk="1" latinLnBrk="0" hangingPunct="1">
      <a:defRPr kumimoji="1" sz="1307" kern="1200">
        <a:solidFill>
          <a:schemeClr val="tx1"/>
        </a:solidFill>
        <a:latin typeface="+mn-lt"/>
        <a:ea typeface="+mn-ea"/>
        <a:cs typeface="+mn-cs"/>
      </a:defRPr>
    </a:lvl6pPr>
    <a:lvl7pPr marL="2986110" algn="l" defTabSz="995370" rtl="0" eaLnBrk="1" latinLnBrk="0" hangingPunct="1">
      <a:defRPr kumimoji="1" sz="1307" kern="1200">
        <a:solidFill>
          <a:schemeClr val="tx1"/>
        </a:solidFill>
        <a:latin typeface="+mn-lt"/>
        <a:ea typeface="+mn-ea"/>
        <a:cs typeface="+mn-cs"/>
      </a:defRPr>
    </a:lvl7pPr>
    <a:lvl8pPr marL="3483796" algn="l" defTabSz="995370" rtl="0" eaLnBrk="1" latinLnBrk="0" hangingPunct="1">
      <a:defRPr kumimoji="1" sz="1307" kern="1200">
        <a:solidFill>
          <a:schemeClr val="tx1"/>
        </a:solidFill>
        <a:latin typeface="+mn-lt"/>
        <a:ea typeface="+mn-ea"/>
        <a:cs typeface="+mn-cs"/>
      </a:defRPr>
    </a:lvl8pPr>
    <a:lvl9pPr marL="3981481" algn="l" defTabSz="995370" rtl="0" eaLnBrk="1" latinLnBrk="0" hangingPunct="1">
      <a:defRPr kumimoji="1" sz="13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50900"/>
            <a:ext cx="3249612" cy="22971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79333-01EC-4F98-9469-50E2BA37D53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7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0603-C93B-4AEE-90AA-5EA3D859E4E6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8519-9F5B-44DC-97FA-8AD6DEB0C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8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0603-C93B-4AEE-90AA-5EA3D859E4E6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8519-9F5B-44DC-97FA-8AD6DEB0C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45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0603-C93B-4AEE-90AA-5EA3D859E4E6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8519-9F5B-44DC-97FA-8AD6DEB0C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66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0603-C93B-4AEE-90AA-5EA3D859E4E6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8519-9F5B-44DC-97FA-8AD6DEB0C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1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0603-C93B-4AEE-90AA-5EA3D859E4E6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8519-9F5B-44DC-97FA-8AD6DEB0C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61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0603-C93B-4AEE-90AA-5EA3D859E4E6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8519-9F5B-44DC-97FA-8AD6DEB0C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22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0603-C93B-4AEE-90AA-5EA3D859E4E6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8519-9F5B-44DC-97FA-8AD6DEB0C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36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0603-C93B-4AEE-90AA-5EA3D859E4E6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8519-9F5B-44DC-97FA-8AD6DEB0C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20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0603-C93B-4AEE-90AA-5EA3D859E4E6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8519-9F5B-44DC-97FA-8AD6DEB0C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32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0603-C93B-4AEE-90AA-5EA3D859E4E6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8519-9F5B-44DC-97FA-8AD6DEB0C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3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0603-C93B-4AEE-90AA-5EA3D859E4E6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8519-9F5B-44DC-97FA-8AD6DEB0C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25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80603-C93B-4AEE-90AA-5EA3D859E4E6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68519-9F5B-44DC-97FA-8AD6DEB0C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56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楕円 13">
            <a:extLst>
              <a:ext uri="{FF2B5EF4-FFF2-40B4-BE49-F238E27FC236}">
                <a16:creationId xmlns:a16="http://schemas.microsoft.com/office/drawing/2014/main" xmlns="" id="{8FEDDD6D-B750-5FE5-8627-224C183BF988}"/>
              </a:ext>
            </a:extLst>
          </p:cNvPr>
          <p:cNvSpPr/>
          <p:nvPr/>
        </p:nvSpPr>
        <p:spPr>
          <a:xfrm>
            <a:off x="8095049" y="5719640"/>
            <a:ext cx="1028186" cy="882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1" t="15102" r="1" b="28465"/>
          <a:stretch/>
        </p:blipFill>
        <p:spPr>
          <a:xfrm>
            <a:off x="-49260" y="0"/>
            <a:ext cx="10691813" cy="4473589"/>
          </a:xfrm>
          <a:prstGeom prst="rect">
            <a:avLst/>
          </a:prstGeom>
        </p:spPr>
      </p:pic>
      <p:pic>
        <p:nvPicPr>
          <p:cNvPr id="21" name="図 20" descr="草, 屋外, 木, 水 が含まれている画像&#10;&#10;自動的に生成された説明">
            <a:extLst>
              <a:ext uri="{FF2B5EF4-FFF2-40B4-BE49-F238E27FC236}">
                <a16:creationId xmlns:a16="http://schemas.microsoft.com/office/drawing/2014/main" xmlns="" id="{F332ACD6-C4BD-4DD0-9C6F-A59E8CB64E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9" b="23354"/>
          <a:stretch/>
        </p:blipFill>
        <p:spPr>
          <a:xfrm>
            <a:off x="0" y="4123643"/>
            <a:ext cx="10805973" cy="343603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-239620" y="-61096"/>
            <a:ext cx="11093842" cy="5299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令和</a:t>
            </a:r>
            <a:r>
              <a:rPr lang="en-US" altLang="ja-JP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4</a:t>
            </a:r>
            <a:r>
              <a:rPr lang="ja-JP" altLang="en-US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r>
              <a:rPr lang="en-US" altLang="ja-JP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7</a:t>
            </a:r>
            <a:r>
              <a:rPr lang="ja-JP" altLang="en-US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r>
              <a:rPr lang="en-US" altLang="ja-JP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31</a:t>
            </a:r>
            <a:r>
              <a:rPr lang="ja-JP" altLang="en-US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日</a:t>
            </a:r>
            <a:r>
              <a:rPr lang="en-US" altLang="ja-JP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(</a:t>
            </a:r>
            <a:r>
              <a:rPr lang="ja-JP" altLang="en-US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日</a:t>
            </a:r>
            <a:r>
              <a:rPr lang="en-US" altLang="ja-JP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)</a:t>
            </a:r>
            <a:r>
              <a:rPr lang="ja-JP" altLang="en-US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午前</a:t>
            </a:r>
            <a:r>
              <a:rPr lang="en-US" altLang="ja-JP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10</a:t>
            </a:r>
            <a:r>
              <a:rPr lang="ja-JP" altLang="en-US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時～午後</a:t>
            </a:r>
            <a:r>
              <a:rPr lang="en-US" altLang="ja-JP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</a:t>
            </a:r>
            <a:r>
              <a:rPr lang="ja-JP" altLang="en-US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時</a:t>
            </a:r>
            <a:r>
              <a:rPr lang="en-US" altLang="ja-JP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[</a:t>
            </a:r>
            <a:r>
              <a:rPr lang="ja-JP" altLang="en-US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神戸川増水・雨天時は中止・順延日</a:t>
            </a:r>
            <a:r>
              <a:rPr lang="en-US" altLang="ja-JP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</a:t>
            </a:r>
            <a:r>
              <a:rPr lang="ja-JP" altLang="en-US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r>
              <a:rPr lang="en-US" altLang="ja-JP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11</a:t>
            </a:r>
            <a:r>
              <a:rPr lang="ja-JP" altLang="en-US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日</a:t>
            </a:r>
            <a:r>
              <a:rPr lang="en-US" altLang="ja-JP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(</a:t>
            </a:r>
            <a:r>
              <a:rPr lang="ja-JP" altLang="en-US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祝</a:t>
            </a:r>
            <a:r>
              <a:rPr lang="en-US" altLang="ja-JP" sz="20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)]</a:t>
            </a:r>
            <a:endParaRPr lang="ja-JP" altLang="en-US" sz="20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3506576" y="2970068"/>
            <a:ext cx="7480079" cy="1262335"/>
          </a:xfrm>
          <a:solidFill>
            <a:srgbClr val="FFFF00"/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marL="0" indent="-143987" algn="dist">
              <a:buNone/>
            </a:pPr>
            <a:r>
              <a:rPr lang="ja-JP" altLang="en-US" sz="11000" spc="192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神戸</a:t>
            </a:r>
            <a:r>
              <a:rPr lang="ja-JP" altLang="en-US" sz="11000" spc="384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川祭り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14801" y="7108269"/>
            <a:ext cx="5970494" cy="4514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756"/>
              </a:lnSpc>
            </a:pPr>
            <a:r>
              <a:rPr lang="ja-JP" altLang="en-US" sz="1400" b="1" dirty="0">
                <a:ln w="6350">
                  <a:noFill/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お申込み先 </a:t>
            </a:r>
            <a:r>
              <a:rPr lang="en-US" altLang="ja-JP" sz="1400" b="1" dirty="0">
                <a:ln w="6350">
                  <a:noFill/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: </a:t>
            </a:r>
            <a:r>
              <a:rPr lang="ja-JP" altLang="en-US" sz="1400" b="1" dirty="0">
                <a:ln w="6350">
                  <a:noFill/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神戸川祭り実行委員会</a:t>
            </a:r>
            <a:r>
              <a:rPr lang="en-US" altLang="ja-JP" sz="1400" b="1" dirty="0">
                <a:ln w="6350">
                  <a:noFill/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400" b="1" dirty="0">
                <a:ln w="6350">
                  <a:noFill/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吉栗の郷</a:t>
            </a:r>
            <a:r>
              <a:rPr lang="en-US" altLang="ja-JP" sz="1400" b="1" dirty="0">
                <a:ln w="6350">
                  <a:noFill/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400" b="1" dirty="0">
                <a:ln w="6350">
                  <a:noFill/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en-US" altLang="ja-JP" sz="1400" dirty="0">
                <a:ln w="6350">
                  <a:noFill/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1400" dirty="0">
                <a:ln w="6350">
                  <a:noFill/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lang="en-US" altLang="ja-JP" sz="1400" dirty="0">
                <a:ln w="6350">
                  <a:noFill/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0853-85-8020</a:t>
            </a:r>
            <a:r>
              <a:rPr lang="ja-JP" altLang="en-US" sz="1400" dirty="0">
                <a:ln w="6350">
                  <a:noFill/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］   </a:t>
            </a:r>
            <a:r>
              <a:rPr lang="ja-JP" altLang="en-US" sz="1800" dirty="0">
                <a:ln w="63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70203" y="6700714"/>
            <a:ext cx="6403351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☆当イベントは一切自己責任です［小学生以下保護者同伴</a:t>
            </a:r>
            <a:r>
              <a:rPr lang="ja-JP" altLang="en-US" sz="20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］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70083" y="6375500"/>
            <a:ext cx="7341047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☆会 費</a:t>
            </a:r>
            <a:r>
              <a:rPr lang="en-US" altLang="ja-JP" sz="1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:</a:t>
            </a:r>
            <a:r>
              <a:rPr lang="ja-JP" altLang="en-US" sz="1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大人</a:t>
            </a:r>
            <a:r>
              <a:rPr lang="en-US" altLang="ja-JP" sz="1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1,500</a:t>
            </a:r>
            <a:r>
              <a:rPr lang="ja-JP" altLang="en-US" sz="1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　中学生以下</a:t>
            </a:r>
            <a:r>
              <a:rPr lang="en-US" altLang="ja-JP" sz="1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1,200 </a:t>
            </a:r>
            <a:r>
              <a:rPr lang="ja-JP" altLang="en-US" sz="1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 </a:t>
            </a:r>
            <a:r>
              <a:rPr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［おにぎり・アユの</a:t>
            </a:r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塩焼き付き</a:t>
            </a:r>
            <a:r>
              <a:rPr lang="en-US" altLang="ja-JP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東屋にて］</a:t>
            </a:r>
            <a:endParaRPr lang="ja-JP" altLang="en-US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 rot="20870329">
            <a:off x="3436914" y="1959841"/>
            <a:ext cx="4806347" cy="50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カヌー体験</a:t>
            </a:r>
          </a:p>
          <a:p>
            <a:pPr algn="ctr"/>
            <a:r>
              <a:rPr lang="ja-JP" alt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endParaRPr lang="ja-JP" altLang="en-US" sz="1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4" name="フローチャート: 代替処理 3"/>
          <p:cNvSpPr/>
          <p:nvPr/>
        </p:nvSpPr>
        <p:spPr>
          <a:xfrm rot="20994716">
            <a:off x="3449481" y="1342772"/>
            <a:ext cx="2450632" cy="72333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川遊び</a:t>
            </a:r>
          </a:p>
        </p:txBody>
      </p:sp>
      <p:sp>
        <p:nvSpPr>
          <p:cNvPr id="5" name="対角する 2 つの角を切り取った四角形 4"/>
          <p:cNvSpPr/>
          <p:nvPr/>
        </p:nvSpPr>
        <p:spPr>
          <a:xfrm rot="10095289" flipV="1">
            <a:off x="5409929" y="2029036"/>
            <a:ext cx="3311576" cy="600812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200" dirty="0">
              <a:ln w="6350">
                <a:solidFill>
                  <a:srgbClr val="FF0000"/>
                </a:solidFill>
              </a:ln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-214140" y="941742"/>
            <a:ext cx="4386578" cy="10876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アユのつかみ取り</a:t>
            </a:r>
            <a:endParaRPr lang="en-US" altLang="ja-JP" sz="3200" dirty="0">
              <a:solidFill>
                <a:schemeClr val="bg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lang="en-US" altLang="ja-JP" sz="1800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(11</a:t>
            </a:r>
            <a:r>
              <a:rPr lang="ja-JP" altLang="en-US" sz="1800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時～開始・先着</a:t>
            </a:r>
            <a:r>
              <a:rPr lang="en-US" altLang="ja-JP" sz="1800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100</a:t>
            </a:r>
            <a:r>
              <a:rPr lang="ja-JP" altLang="en-US" sz="1800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名</a:t>
            </a:r>
            <a:r>
              <a:rPr lang="en-US" altLang="ja-JP" sz="1800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endParaRPr lang="ja-JP" altLang="en-US" sz="1800" dirty="0">
              <a:solidFill>
                <a:schemeClr val="bg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49720" y="2571917"/>
            <a:ext cx="1708636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32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</a:t>
            </a:r>
            <a:r>
              <a:rPr lang="en-US" altLang="ja-JP" sz="32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25</a:t>
            </a:r>
            <a:r>
              <a:rPr lang="ja-JP" altLang="en-US" sz="32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回</a:t>
            </a:r>
          </a:p>
        </p:txBody>
      </p:sp>
      <p:sp>
        <p:nvSpPr>
          <p:cNvPr id="13" name="円/楕円 12"/>
          <p:cNvSpPr/>
          <p:nvPr/>
        </p:nvSpPr>
        <p:spPr>
          <a:xfrm>
            <a:off x="8940562" y="5434377"/>
            <a:ext cx="1638677" cy="8822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飲料物</a:t>
            </a:r>
          </a:p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かき氷</a:t>
            </a:r>
            <a:r>
              <a:rPr lang="ja-JP" altLang="en-US" sz="1600" b="1" dirty="0">
                <a:solidFill>
                  <a:schemeClr val="tx1"/>
                </a:solidFill>
              </a:rPr>
              <a:t>など</a:t>
            </a:r>
          </a:p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販売あり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77" y="6907848"/>
            <a:ext cx="3832411" cy="52322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田舎レストラン「おちらと」で当日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、野外ジンギス</a:t>
            </a:r>
          </a:p>
          <a:p>
            <a:r>
              <a:rPr kumimoji="1" lang="ja-JP" altLang="en-US" sz="1400" b="1" dirty="0" smtClean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カン・ジンギスカン</a:t>
            </a:r>
            <a:r>
              <a:rPr kumimoji="1" lang="ja-JP" altLang="en-US" sz="1400" b="1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定食の</a:t>
            </a:r>
            <a:r>
              <a:rPr lang="ja-JP" altLang="en-US" sz="1400" b="1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ご予約承ります</a:t>
            </a:r>
            <a:endParaRPr kumimoji="1" lang="ja-JP" altLang="en-US" sz="1400" b="1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9" name="図 18" descr="人, 屋外, 山, グループ が含まれている画像&#10;&#10;自動的に生成された説明">
            <a:extLst>
              <a:ext uri="{FF2B5EF4-FFF2-40B4-BE49-F238E27FC236}">
                <a16:creationId xmlns:a16="http://schemas.microsoft.com/office/drawing/2014/main" xmlns="" id="{E7835C1D-C328-4DBF-92DB-41DC8807B7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4"/>
          <a:stretch/>
        </p:blipFill>
        <p:spPr>
          <a:xfrm>
            <a:off x="255752" y="2092398"/>
            <a:ext cx="3255876" cy="1984041"/>
          </a:xfrm>
          <a:prstGeom prst="round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23" name="図 22" descr="草, 屋外, 木, 水 が含まれている画像&#10;&#10;自動的に生成された説明">
            <a:extLst>
              <a:ext uri="{FF2B5EF4-FFF2-40B4-BE49-F238E27FC236}">
                <a16:creationId xmlns:a16="http://schemas.microsoft.com/office/drawing/2014/main" xmlns="" id="{916E84C1-A025-4A4D-85EE-6B7D82FA9E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0" r="22940" b="24616"/>
          <a:stretch/>
        </p:blipFill>
        <p:spPr>
          <a:xfrm>
            <a:off x="8167809" y="1704109"/>
            <a:ext cx="2666445" cy="16190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" name="フローチャート: 代替処理 16"/>
          <p:cNvSpPr/>
          <p:nvPr/>
        </p:nvSpPr>
        <p:spPr>
          <a:xfrm>
            <a:off x="4792366" y="465716"/>
            <a:ext cx="5662382" cy="295887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会場：飯の原農村公園遊好の里　 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駐車場：吉栗の郷駐車場</a:t>
            </a:r>
            <a:endParaRPr kumimoji="1" lang="ja-JP" altLang="en-US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20720875">
            <a:off x="5200180" y="1808041"/>
            <a:ext cx="463780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sz="1600" dirty="0">
                <a:solidFill>
                  <a:schemeClr val="bg1"/>
                </a:solidFill>
              </a:rPr>
              <a:t>(</a:t>
            </a:r>
            <a:r>
              <a:rPr lang="ja-JP" altLang="en-US" sz="1600" dirty="0" smtClean="0">
                <a:solidFill>
                  <a:schemeClr val="bg1"/>
                </a:solidFill>
              </a:rPr>
              <a:t>インストラクター付き、カヌー</a:t>
            </a:r>
          </a:p>
          <a:p>
            <a:pPr>
              <a:lnSpc>
                <a:spcPts val="1600"/>
              </a:lnSpc>
            </a:pPr>
            <a:r>
              <a:rPr lang="ja-JP" altLang="en-US" sz="1600" dirty="0">
                <a:solidFill>
                  <a:schemeClr val="bg1"/>
                </a:solidFill>
              </a:rPr>
              <a:t>　</a:t>
            </a:r>
            <a:r>
              <a:rPr lang="ja-JP" altLang="en-US" sz="1600" dirty="0" smtClean="0">
                <a:solidFill>
                  <a:schemeClr val="bg1"/>
                </a:solidFill>
              </a:rPr>
              <a:t>　　　　</a:t>
            </a:r>
            <a:r>
              <a:rPr lang="ja-JP" altLang="en-US" sz="1600" dirty="0" smtClean="0">
                <a:solidFill>
                  <a:schemeClr val="bg1"/>
                </a:solidFill>
              </a:rPr>
              <a:t>・ヘルメット・救命胴衣付き</a:t>
            </a:r>
            <a:r>
              <a:rPr lang="en-US" altLang="ja-JP" sz="1600" dirty="0" smtClean="0">
                <a:solidFill>
                  <a:schemeClr val="bg1"/>
                </a:solidFill>
              </a:rPr>
              <a:t>)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DBDA0BBD-0283-C03C-589D-CBE3750E9286}"/>
              </a:ext>
            </a:extLst>
          </p:cNvPr>
          <p:cNvSpPr txBox="1"/>
          <p:nvPr/>
        </p:nvSpPr>
        <p:spPr>
          <a:xfrm rot="20749825">
            <a:off x="6162050" y="2223621"/>
            <a:ext cx="2342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ゴザ走り</a:t>
            </a:r>
          </a:p>
        </p:txBody>
      </p:sp>
    </p:spTree>
    <p:extLst>
      <p:ext uri="{BB962C8B-B14F-4D97-AF65-F5344CB8AC3E}">
        <p14:creationId xmlns:p14="http://schemas.microsoft.com/office/powerpoint/2010/main" val="19144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1572</TotalTime>
  <Words>102</Words>
  <Application>Microsoft Office PowerPoint</Application>
  <PresentationFormat>ユーザー設定</PresentationFormat>
  <Paragraphs>21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AR P丸ゴシック体M</vt:lpstr>
      <vt:lpstr>HGP創英ﾌﾟﾚｾﾞﾝｽEB</vt:lpstr>
      <vt:lpstr>HGS創英角ﾎﾟｯﾌﾟ体</vt:lpstr>
      <vt:lpstr>HG丸ｺﾞｼｯｸM-PRO</vt:lpstr>
      <vt:lpstr>HG創英角ｺﾞｼｯｸUB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YY</dc:creator>
  <cp:lastModifiedBy>owner</cp:lastModifiedBy>
  <cp:revision>115</cp:revision>
  <cp:lastPrinted>2022-05-29T21:08:39Z</cp:lastPrinted>
  <dcterms:created xsi:type="dcterms:W3CDTF">2015-05-01T04:22:46Z</dcterms:created>
  <dcterms:modified xsi:type="dcterms:W3CDTF">2022-05-30T04:39:44Z</dcterms:modified>
</cp:coreProperties>
</file>